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6" r:id="rId3"/>
    <p:sldId id="311" r:id="rId4"/>
    <p:sldId id="308" r:id="rId5"/>
    <p:sldId id="312" r:id="rId6"/>
    <p:sldId id="317" r:id="rId7"/>
    <p:sldId id="309" r:id="rId8"/>
    <p:sldId id="318" r:id="rId9"/>
    <p:sldId id="319" r:id="rId10"/>
    <p:sldId id="305" r:id="rId11"/>
    <p:sldId id="306" r:id="rId12"/>
    <p:sldId id="320" r:id="rId13"/>
    <p:sldId id="321" r:id="rId1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AFDBA7-2C19-4B56-8144-4A2B348AF59D}">
          <p14:sldIdLst>
            <p14:sldId id="257"/>
            <p14:sldId id="296"/>
            <p14:sldId id="311"/>
            <p14:sldId id="308"/>
            <p14:sldId id="312"/>
            <p14:sldId id="317"/>
            <p14:sldId id="309"/>
            <p14:sldId id="318"/>
            <p14:sldId id="319"/>
            <p14:sldId id="305"/>
            <p14:sldId id="306"/>
            <p14:sldId id="320"/>
            <p14:sldId id="32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1944" y="-30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69EC3882-0DAF-4905-AE38-1AF89FB0B194}" type="datetimeFigureOut">
              <a:rPr lang="en-US" smtClean="0"/>
              <a:pPr/>
              <a:t>11/10/2014</a:t>
            </a:fld>
            <a:endParaRPr lang="en-US"/>
          </a:p>
        </p:txBody>
      </p:sp>
      <p:sp>
        <p:nvSpPr>
          <p:cNvPr id="4" name="Slide Image Placeholder 3"/>
          <p:cNvSpPr>
            <a:spLocks noGrp="1" noRot="1" noChangeAspect="1"/>
          </p:cNvSpPr>
          <p:nvPr>
            <p:ph type="sldImg" idx="2"/>
          </p:nvPr>
        </p:nvSpPr>
        <p:spPr>
          <a:xfrm>
            <a:off x="1406525" y="1158875"/>
            <a:ext cx="417195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A5BB8AA5-06FD-40DB-B5EE-8977E335821A}" type="slidenum">
              <a:rPr lang="en-US" smtClean="0"/>
              <a:pPr/>
              <a:t>‹#›</a:t>
            </a:fld>
            <a:endParaRPr lang="en-US"/>
          </a:p>
        </p:txBody>
      </p:sp>
    </p:spTree>
    <p:extLst>
      <p:ext uri="{BB962C8B-B14F-4D97-AF65-F5344CB8AC3E}">
        <p14:creationId xmlns:p14="http://schemas.microsoft.com/office/powerpoint/2010/main" val="2769621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518A55-1C97-4257-9DCA-7A088174C5D6}" type="slidenum">
              <a:rPr lang="en-US" smtClean="0"/>
              <a:pPr/>
              <a:t>1</a:t>
            </a:fld>
            <a:endParaRPr lang="en-US"/>
          </a:p>
        </p:txBody>
      </p:sp>
    </p:spTree>
    <p:extLst>
      <p:ext uri="{BB962C8B-B14F-4D97-AF65-F5344CB8AC3E}">
        <p14:creationId xmlns:p14="http://schemas.microsoft.com/office/powerpoint/2010/main" val="241797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D72A5C3-C112-4EE4-8A6D-D8CE651F3AC2}" type="slidenum">
              <a:rPr lang="en-US" smtClean="0"/>
              <a:pPr/>
              <a:t>3</a:t>
            </a:fld>
            <a:endParaRPr lang="en-US"/>
          </a:p>
        </p:txBody>
      </p:sp>
    </p:spTree>
    <p:extLst>
      <p:ext uri="{BB962C8B-B14F-4D97-AF65-F5344CB8AC3E}">
        <p14:creationId xmlns:p14="http://schemas.microsoft.com/office/powerpoint/2010/main" val="3422411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p:txBody>
      </p:sp>
      <p:sp>
        <p:nvSpPr>
          <p:cNvPr id="4" name="Slide Number Placeholder 3"/>
          <p:cNvSpPr>
            <a:spLocks noGrp="1"/>
          </p:cNvSpPr>
          <p:nvPr>
            <p:ph type="sldNum" sz="quarter" idx="10"/>
          </p:nvPr>
        </p:nvSpPr>
        <p:spPr/>
        <p:txBody>
          <a:bodyPr/>
          <a:lstStyle/>
          <a:p>
            <a:fld id="{9D72A5C3-C112-4EE4-8A6D-D8CE651F3AC2}" type="slidenum">
              <a:rPr lang="en-US" smtClean="0"/>
              <a:pPr/>
              <a:t>7</a:t>
            </a:fld>
            <a:endParaRPr lang="en-US"/>
          </a:p>
        </p:txBody>
      </p:sp>
    </p:spTree>
    <p:extLst>
      <p:ext uri="{BB962C8B-B14F-4D97-AF65-F5344CB8AC3E}">
        <p14:creationId xmlns:p14="http://schemas.microsoft.com/office/powerpoint/2010/main" val="2088954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555B-55F9-4F92-A2B1-964CE1846705}" type="slidenum">
              <a:rPr lang="en-US" smtClean="0"/>
              <a:pPr/>
              <a:t>‹#›</a:t>
            </a:fld>
            <a:endParaRPr lang="en-US"/>
          </a:p>
        </p:txBody>
      </p:sp>
      <p:pic>
        <p:nvPicPr>
          <p:cNvPr id="7" name="Picture 6" descr="VLDS primarybanner_whiteback_175px.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1122210"/>
          </a:xfrm>
          <a:prstGeom prst="rect">
            <a:avLst/>
          </a:prstGeom>
        </p:spPr>
      </p:pic>
    </p:spTree>
    <p:extLst>
      <p:ext uri="{BB962C8B-B14F-4D97-AF65-F5344CB8AC3E}">
        <p14:creationId xmlns:p14="http://schemas.microsoft.com/office/powerpoint/2010/main" val="37948812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8" name="Picture 7"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6313681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7" name="Picture 6"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hasCustomPrompt="1"/>
          </p:nvPr>
        </p:nvSpPr>
        <p:spPr/>
        <p:txBody>
          <a:bodyPr/>
          <a:lstStyle>
            <a:lvl1pPr>
              <a:defRPr baseline="0"/>
            </a:lvl1pPr>
          </a:lstStyle>
          <a:p>
            <a:r>
              <a:rPr lang="en-US" dirty="0" smtClean="0"/>
              <a:t>Blank Background</a:t>
            </a:r>
            <a:endParaRPr lang="en-US" dirty="0"/>
          </a:p>
        </p:txBody>
      </p:sp>
      <p:sp>
        <p:nvSpPr>
          <p:cNvPr id="3" name="Date Placeholder 2"/>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30815951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8" name="Picture 7"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19142185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8" name="Picture 7"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300979213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1"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9" name="Picture 8"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11013742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11" name="Picture 10"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2858612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9"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7" name="Picture 6"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28486503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10" name="Picture 9"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284342753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9" name="Picture 8"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326657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2" descr="C:\Users\nnv65754\Dropbox\Work\VLDS\VLDS Logos\Logos\VLDS_primarylogo_color.png"/>
          <p:cNvPicPr>
            <a:picLocks noChangeAspect="1" noChangeArrowheads="1"/>
          </p:cNvPicPr>
          <p:nvPr userDrawn="1"/>
        </p:nvPicPr>
        <p:blipFill>
          <a:blip r:embed="rId2" cstate="print"/>
          <a:srcRect/>
          <a:stretch>
            <a:fillRect/>
          </a:stretch>
        </p:blipFill>
        <p:spPr bwMode="auto">
          <a:xfrm>
            <a:off x="7086600" y="5893450"/>
            <a:ext cx="1828800" cy="812150"/>
          </a:xfrm>
          <a:prstGeom prst="rect">
            <a:avLst/>
          </a:prstGeom>
          <a:noFill/>
        </p:spPr>
      </p:pic>
      <p:pic>
        <p:nvPicPr>
          <p:cNvPr id="8" name="Picture 7" descr="Screen Shot 2014-01-30 at 11.12.03 AM.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705599"/>
            <a:ext cx="9144000" cy="170673"/>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BDD824-4F78-416B-8C03-5490B4BDB40A}" type="datetimeFigureOut">
              <a:rPr lang="en-US" smtClean="0"/>
              <a:pPr/>
              <a:t>11/10/2014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4555B-55F9-4F92-A2B1-964CE1846705}" type="slidenum">
              <a:rPr lang="en-US" smtClean="0"/>
              <a:pPr/>
              <a:t>‹#›</a:t>
            </a:fld>
            <a:endParaRPr lang="en-US"/>
          </a:p>
        </p:txBody>
      </p:sp>
    </p:spTree>
    <p:extLst>
      <p:ext uri="{BB962C8B-B14F-4D97-AF65-F5344CB8AC3E}">
        <p14:creationId xmlns:p14="http://schemas.microsoft.com/office/powerpoint/2010/main" val="31505226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BDD824-4F78-416B-8C03-5490B4BDB40A}" type="datetimeFigureOut">
              <a:rPr lang="en-US" smtClean="0"/>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4555B-55F9-4F92-A2B1-964CE1846705}" type="slidenum">
              <a:rPr lang="en-US" smtClean="0"/>
              <a:pPr/>
              <a:t>‹#›</a:t>
            </a:fld>
            <a:endParaRPr lang="en-US"/>
          </a:p>
        </p:txBody>
      </p:sp>
    </p:spTree>
    <p:extLst>
      <p:ext uri="{BB962C8B-B14F-4D97-AF65-F5344CB8AC3E}">
        <p14:creationId xmlns:p14="http://schemas.microsoft.com/office/powerpoint/2010/main" val="804959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lonZnZfm7c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43000"/>
            <a:ext cx="9144000" cy="4876800"/>
          </a:xfrm>
        </p:spPr>
        <p:txBody>
          <a:bodyPr>
            <a:normAutofit fontScale="90000"/>
          </a:bodyPr>
          <a:lstStyle/>
          <a:p>
            <a:r>
              <a:rPr lang="en-US" sz="49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49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900" dirty="0">
                <a:latin typeface="Arial Unicode MS" panose="020B0604020202020204" pitchFamily="34" charset="-128"/>
                <a:ea typeface="Arial Unicode MS" panose="020B0604020202020204" pitchFamily="34" charset="-128"/>
                <a:cs typeface="Arial Unicode MS" panose="020B0604020202020204" pitchFamily="34" charset="-128"/>
              </a:rPr>
              <a:t>Virginia Longitudinal Data System (VLDS</a:t>
            </a:r>
            <a:r>
              <a:rPr lang="en-US" sz="4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br>
              <a:rPr lang="en-US" sz="49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49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49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4900"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sz="49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r>
            <a:br>
              <a:rPr lang="en-US"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US" sz="3100" dirty="0">
              <a:solidFill>
                <a:schemeClr val="tx1">
                  <a:lumMod val="50000"/>
                  <a:lumOff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a:xfrm>
            <a:off x="5791200" y="6172200"/>
            <a:ext cx="3200400" cy="457200"/>
          </a:xfrm>
        </p:spPr>
        <p:txBody>
          <a:bodyPr>
            <a:normAutofit fontScale="70000" lnSpcReduction="20000"/>
          </a:bodyPr>
          <a:lstStyle/>
          <a:p>
            <a:r>
              <a:rPr lang="en-US" dirty="0" smtClean="0"/>
              <a:t>November 11, 2014</a:t>
            </a:r>
          </a:p>
        </p:txBody>
      </p:sp>
    </p:spTree>
    <p:extLst>
      <p:ext uri="{BB962C8B-B14F-4D97-AF65-F5344CB8AC3E}">
        <p14:creationId xmlns:p14="http://schemas.microsoft.com/office/powerpoint/2010/main" val="3971873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Mid-Career Wage Outcomes</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381000" y="1219200"/>
            <a:ext cx="6705600" cy="5382522"/>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State-Level Program Scorecard</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1752600" y="1219200"/>
            <a:ext cx="5181600" cy="5321016"/>
          </a:xfrm>
          <a:prstGeom prst="rect">
            <a:avLst/>
          </a:prstGeom>
          <a:noFill/>
          <a:ln w="9525">
            <a:noFill/>
            <a:miter lim="800000"/>
            <a:headEnd/>
            <a:tailEnd/>
          </a:ln>
        </p:spPr>
      </p:pic>
      <p:sp>
        <p:nvSpPr>
          <p:cNvPr id="5" name="TextBox 4"/>
          <p:cNvSpPr txBox="1"/>
          <p:nvPr/>
        </p:nvSpPr>
        <p:spPr>
          <a:xfrm>
            <a:off x="76200" y="6324600"/>
            <a:ext cx="2044149" cy="369332"/>
          </a:xfrm>
          <a:prstGeom prst="rect">
            <a:avLst/>
          </a:prstGeom>
          <a:noFill/>
        </p:spPr>
        <p:txBody>
          <a:bodyPr wrap="none" rtlCol="0">
            <a:spAutoFit/>
          </a:bodyPr>
          <a:lstStyle/>
          <a:p>
            <a:r>
              <a:rPr lang="en-US" dirty="0" smtClean="0"/>
              <a:t>(September 2014)</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Institution Profiles</a:t>
            </a:r>
            <a:endParaRPr lang="en-US" dirty="0"/>
          </a:p>
        </p:txBody>
      </p:sp>
      <p:pic>
        <p:nvPicPr>
          <p:cNvPr id="3075" name="Picture 3"/>
          <p:cNvPicPr>
            <a:picLocks noChangeAspect="1" noChangeArrowheads="1"/>
          </p:cNvPicPr>
          <p:nvPr/>
        </p:nvPicPr>
        <p:blipFill>
          <a:blip r:embed="rId2" cstate="print"/>
          <a:srcRect/>
          <a:stretch>
            <a:fillRect/>
          </a:stretch>
        </p:blipFill>
        <p:spPr bwMode="auto">
          <a:xfrm>
            <a:off x="1600200" y="1143000"/>
            <a:ext cx="6172200" cy="55085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Comments</a:t>
            </a:r>
            <a:endParaRPr lang="en-US" dirty="0"/>
          </a:p>
        </p:txBody>
      </p:sp>
      <p:sp>
        <p:nvSpPr>
          <p:cNvPr id="3" name="Content Placeholder 2"/>
          <p:cNvSpPr>
            <a:spLocks noGrp="1"/>
          </p:cNvSpPr>
          <p:nvPr>
            <p:ph idx="1"/>
          </p:nvPr>
        </p:nvSpPr>
        <p:spPr/>
        <p:txBody>
          <a:bodyPr/>
          <a:lstStyle/>
          <a:p>
            <a:r>
              <a:rPr lang="en-US" dirty="0" smtClean="0"/>
              <a:t>VLDS is a powerful tool for linking data and studying outcomes over time.</a:t>
            </a:r>
          </a:p>
          <a:p>
            <a:r>
              <a:rPr lang="en-US" dirty="0" smtClean="0"/>
              <a:t>SCHEV has over 20 years of student-level data to inform policy. </a:t>
            </a:r>
          </a:p>
          <a:p>
            <a:r>
              <a:rPr lang="en-US" dirty="0" smtClean="0"/>
              <a:t>No other state publishes the detail, nor provides the flexibility in use, that SCHEV does.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Funded by USED through 2009 ARRA Grant</a:t>
            </a:r>
          </a:p>
          <a:p>
            <a:r>
              <a:rPr lang="en-US" dirty="0" smtClean="0"/>
              <a:t>Design/development 2010-2013</a:t>
            </a:r>
          </a:p>
          <a:p>
            <a:r>
              <a:rPr lang="en-US" dirty="0" smtClean="0"/>
              <a:t>Live - September 2, 2013</a:t>
            </a:r>
          </a:p>
          <a:p>
            <a:r>
              <a:rPr lang="en-US" dirty="0" smtClean="0"/>
              <a:t>Establishes an integrated system for the sharing and analysis of data across executive branch agencies </a:t>
            </a:r>
          </a:p>
          <a:p>
            <a:r>
              <a:rPr lang="en-US" dirty="0" smtClean="0"/>
              <a:t>Consistent with federal and state statutes and regulations</a:t>
            </a:r>
          </a:p>
          <a:p>
            <a:r>
              <a:rPr lang="en-US" dirty="0" smtClean="0">
                <a:hlinkClick r:id="rId2"/>
              </a:rPr>
              <a:t>Video</a:t>
            </a:r>
            <a:r>
              <a:rPr lang="en-US" dirty="0" smtClean="0"/>
              <a:t> </a:t>
            </a:r>
          </a:p>
          <a:p>
            <a:endParaRPr lang="en-US" dirty="0"/>
          </a:p>
        </p:txBody>
      </p:sp>
    </p:spTree>
    <p:extLst>
      <p:ext uri="{BB962C8B-B14F-4D97-AF65-F5344CB8AC3E}">
        <p14:creationId xmlns:p14="http://schemas.microsoft.com/office/powerpoint/2010/main" val="179971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 Data Providers</a:t>
            </a:r>
            <a:endParaRPr lang="en-US" dirty="0"/>
          </a:p>
        </p:txBody>
      </p:sp>
      <p:sp>
        <p:nvSpPr>
          <p:cNvPr id="3" name="Content Placeholder 2"/>
          <p:cNvSpPr>
            <a:spLocks noGrp="1"/>
          </p:cNvSpPr>
          <p:nvPr>
            <p:ph idx="1"/>
          </p:nvPr>
        </p:nvSpPr>
        <p:spPr>
          <a:xfrm>
            <a:off x="457200" y="1600200"/>
            <a:ext cx="8382000" cy="4525963"/>
          </a:xfrm>
        </p:spPr>
        <p:txBody>
          <a:bodyPr>
            <a:normAutofit/>
          </a:bodyPr>
          <a:lstStyle/>
          <a:p>
            <a:r>
              <a:rPr lang="en-US" sz="2900" dirty="0" smtClean="0"/>
              <a:t>Department of Education</a:t>
            </a:r>
          </a:p>
          <a:p>
            <a:r>
              <a:rPr lang="en-US" sz="2900" dirty="0" smtClean="0"/>
              <a:t>State Council on Higher Education</a:t>
            </a:r>
          </a:p>
          <a:p>
            <a:r>
              <a:rPr lang="en-US" sz="2900" dirty="0" smtClean="0"/>
              <a:t>Virginia Employment Commission</a:t>
            </a:r>
          </a:p>
          <a:p>
            <a:r>
              <a:rPr lang="en-US" sz="2900" dirty="0" smtClean="0"/>
              <a:t>Virginia Community College System</a:t>
            </a:r>
          </a:p>
          <a:p>
            <a:r>
              <a:rPr lang="en-US" sz="2900" dirty="0" smtClean="0"/>
              <a:t>Department of Social Services Department of Aging and Rehabilitative Services (in process)</a:t>
            </a:r>
          </a:p>
          <a:p>
            <a:r>
              <a:rPr lang="en-US" sz="2900" dirty="0" smtClean="0"/>
              <a:t>Department of Labor and Industry (2015?)</a:t>
            </a:r>
          </a:p>
          <a:p>
            <a:endParaRPr lang="en-US" sz="2900" dirty="0" smtClean="0"/>
          </a:p>
          <a:p>
            <a:endParaRPr lang="en-US" sz="2900" dirty="0" smtClean="0"/>
          </a:p>
          <a:p>
            <a:pPr>
              <a:buNone/>
            </a:pPr>
            <a:endParaRPr lang="en-US" sz="2900" dirty="0" smtClean="0"/>
          </a:p>
          <a:p>
            <a:pPr algn="ctr">
              <a:buNone/>
            </a:pPr>
            <a:endParaRPr lang="en-US" sz="2900" dirty="0"/>
          </a:p>
        </p:txBody>
      </p:sp>
      <p:sp>
        <p:nvSpPr>
          <p:cNvPr id="4" name="Slide Number Placeholder 3"/>
          <p:cNvSpPr>
            <a:spLocks noGrp="1"/>
          </p:cNvSpPr>
          <p:nvPr>
            <p:ph type="sldNum" sz="quarter" idx="12"/>
          </p:nvPr>
        </p:nvSpPr>
        <p:spPr/>
        <p:txBody>
          <a:bodyPr/>
          <a:lstStyle/>
          <a:p>
            <a:fld id="{387F2119-EBBA-4D46-9D9F-E3ABBF34F549}" type="slidenum">
              <a:rPr lang="en-US" smtClean="0"/>
              <a:pPr/>
              <a:t>3</a:t>
            </a:fld>
            <a:endParaRPr lang="en-US" dirty="0"/>
          </a:p>
        </p:txBody>
      </p:sp>
      <p:sp>
        <p:nvSpPr>
          <p:cNvPr id="7" name="Text Placeholder 4"/>
          <p:cNvSpPr txBox="1">
            <a:spLocks/>
          </p:cNvSpPr>
          <p:nvPr/>
        </p:nvSpPr>
        <p:spPr>
          <a:xfrm>
            <a:off x="457200" y="6019800"/>
            <a:ext cx="8229600" cy="520700"/>
          </a:xfrm>
          <a:prstGeom prst="rect">
            <a:avLst/>
          </a:prstGeom>
        </p:spPr>
        <p:txBody>
          <a:bodyPr vert="horz" lIns="91440" tIns="45720" rIns="91440" bIns="45720" rtlCol="0">
            <a:normAutofit fontScale="47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accent2">
                    <a:lumMod val="50000"/>
                  </a:schemeClr>
                </a:solidFill>
                <a:effectLst/>
                <a:uLnTx/>
                <a:uFillTx/>
                <a:latin typeface="Segoe Print" pitchFamily="2" charset="0"/>
              </a:rPr>
              <a:t>VLDS</a:t>
            </a:r>
            <a:r>
              <a:rPr kumimoji="0" lang="en-US" sz="3200" b="1" i="0" u="none" strike="noStrike" kern="1200" cap="none" spc="0" normalizeH="0" noProof="0" dirty="0" smtClean="0">
                <a:ln>
                  <a:noFill/>
                </a:ln>
                <a:solidFill>
                  <a:schemeClr val="accent2">
                    <a:lumMod val="50000"/>
                  </a:schemeClr>
                </a:solidFill>
                <a:effectLst/>
                <a:uLnTx/>
                <a:uFillTx/>
                <a:latin typeface="Segoe Print" pitchFamily="2" charset="0"/>
              </a:rPr>
              <a:t> is extensible to allow for additional</a:t>
            </a:r>
            <a:r>
              <a:rPr lang="en-US" sz="3200" b="1" dirty="0" smtClean="0">
                <a:solidFill>
                  <a:schemeClr val="accent2">
                    <a:lumMod val="50000"/>
                  </a:schemeClr>
                </a:solidFill>
                <a:latin typeface="Segoe Print" pitchFamily="2" charset="0"/>
              </a:rPr>
              <a:t> </a:t>
            </a:r>
          </a:p>
          <a:p>
            <a:pPr marL="342900" marR="0" lvl="0" indent="-342900" algn="ctr" defTabSz="914400" rtl="0" eaLnBrk="1" fontAlgn="auto" latinLnBrk="0" hangingPunct="1">
              <a:lnSpc>
                <a:spcPct val="100000"/>
              </a:lnSpc>
              <a:spcBef>
                <a:spcPct val="20000"/>
              </a:spcBef>
              <a:spcAft>
                <a:spcPts val="0"/>
              </a:spcAft>
              <a:buClrTx/>
              <a:buSzTx/>
              <a:tabLst/>
              <a:defRPr/>
            </a:pPr>
            <a:r>
              <a:rPr lang="en-US" sz="3200" b="1" dirty="0" smtClean="0">
                <a:solidFill>
                  <a:schemeClr val="accent2">
                    <a:lumMod val="50000"/>
                  </a:schemeClr>
                </a:solidFill>
                <a:latin typeface="Segoe Print" pitchFamily="2" charset="0"/>
              </a:rPr>
              <a:t>Partners to share and merge their data.</a:t>
            </a:r>
            <a:endParaRPr kumimoji="0" lang="en-US" sz="3200" b="1" i="0" u="none" strike="noStrike" kern="1200" cap="none" spc="0" normalizeH="0" baseline="0" noProof="0" dirty="0">
              <a:ln>
                <a:noFill/>
              </a:ln>
              <a:solidFill>
                <a:schemeClr val="accent2">
                  <a:lumMod val="50000"/>
                </a:schemeClr>
              </a:solidFill>
              <a:effectLst/>
              <a:uLnTx/>
              <a:uFillTx/>
              <a:latin typeface="Segoe Print" pitchFamily="2" charset="0"/>
            </a:endParaRPr>
          </a:p>
        </p:txBody>
      </p:sp>
    </p:spTree>
    <p:extLst>
      <p:ext uri="{BB962C8B-B14F-4D97-AF65-F5344CB8AC3E}">
        <p14:creationId xmlns:p14="http://schemas.microsoft.com/office/powerpoint/2010/main" val="2326357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39512"/>
            <a:ext cx="8382000" cy="6463706"/>
          </a:xfrm>
        </p:spPr>
      </p:pic>
    </p:spTree>
    <p:extLst>
      <p:ext uri="{BB962C8B-B14F-4D97-AF65-F5344CB8AC3E}">
        <p14:creationId xmlns:p14="http://schemas.microsoft.com/office/powerpoint/2010/main" val="743546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798637"/>
            <a:ext cx="8229600" cy="4525963"/>
          </a:xfrm>
        </p:spPr>
        <p:txBody>
          <a:bodyPr>
            <a:normAutofit fontScale="92500"/>
          </a:bodyPr>
          <a:lstStyle/>
          <a:p>
            <a:pPr eaLnBrk="1" hangingPunct="1">
              <a:defRPr/>
            </a:pPr>
            <a:r>
              <a:rPr lang="en-US" sz="2000" dirty="0" smtClean="0"/>
              <a:t>How can Virginia improve high school graduation rates while increasing students' preparation for college and careers?</a:t>
            </a:r>
          </a:p>
          <a:p>
            <a:pPr eaLnBrk="1" hangingPunct="1">
              <a:buNone/>
              <a:defRPr/>
            </a:pPr>
            <a:endParaRPr lang="en-US" sz="2000" dirty="0" smtClean="0"/>
          </a:p>
          <a:p>
            <a:pPr eaLnBrk="1" hangingPunct="1">
              <a:defRPr/>
            </a:pPr>
            <a:r>
              <a:rPr lang="en-US" sz="2000" dirty="0" smtClean="0"/>
              <a:t>How can Virginia improve the preparation, recruitment, and retention of Virginia's educational personnel, including their meaningful and ongoing professional development, especially in teacher shortage areas and in hard-to-staff schools?</a:t>
            </a:r>
          </a:p>
          <a:p>
            <a:pPr eaLnBrk="1" hangingPunct="1">
              <a:buNone/>
              <a:defRPr/>
            </a:pPr>
            <a:endParaRPr lang="en-US" sz="2000" dirty="0" smtClean="0"/>
          </a:p>
          <a:p>
            <a:pPr eaLnBrk="1" hangingPunct="1">
              <a:defRPr/>
            </a:pPr>
            <a:r>
              <a:rPr lang="en-US" sz="2000" dirty="0" smtClean="0"/>
              <a:t>How can Virginia improve performance of the public workforce system?</a:t>
            </a:r>
          </a:p>
          <a:p>
            <a:pPr eaLnBrk="1" hangingPunct="1">
              <a:buNone/>
              <a:defRPr/>
            </a:pPr>
            <a:endParaRPr lang="en-US" sz="2000" dirty="0" smtClean="0"/>
          </a:p>
          <a:p>
            <a:pPr eaLnBrk="1" hangingPunct="1">
              <a:defRPr/>
            </a:pPr>
            <a:r>
              <a:rPr lang="en-US" sz="2000" dirty="0" smtClean="0"/>
              <a:t>By what means can Virginia's public workforce development system meet the needs of job seekers/workers and employers?</a:t>
            </a:r>
          </a:p>
        </p:txBody>
      </p:sp>
      <p:sp>
        <p:nvSpPr>
          <p:cNvPr id="4" name="Title 3"/>
          <p:cNvSpPr>
            <a:spLocks noGrp="1"/>
          </p:cNvSpPr>
          <p:nvPr>
            <p:ph type="title"/>
          </p:nvPr>
        </p:nvSpPr>
        <p:spPr/>
        <p:txBody>
          <a:bodyPr/>
          <a:lstStyle/>
          <a:p>
            <a:r>
              <a:rPr lang="en-US" sz="3600" dirty="0" smtClean="0"/>
              <a:t>The Burning Questions</a:t>
            </a:r>
            <a:endParaRPr lang="en-US" sz="3600" dirty="0"/>
          </a:p>
        </p:txBody>
      </p:sp>
    </p:spTree>
    <p:extLst>
      <p:ext uri="{BB962C8B-B14F-4D97-AF65-F5344CB8AC3E}">
        <p14:creationId xmlns:p14="http://schemas.microsoft.com/office/powerpoint/2010/main" val="2109685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DSS Burning Questions</a:t>
            </a:r>
            <a:endParaRPr lang="en-US" dirty="0"/>
          </a:p>
        </p:txBody>
      </p:sp>
      <p:sp>
        <p:nvSpPr>
          <p:cNvPr id="3" name="Content Placeholder 2"/>
          <p:cNvSpPr>
            <a:spLocks noGrp="1"/>
          </p:cNvSpPr>
          <p:nvPr>
            <p:ph idx="1"/>
          </p:nvPr>
        </p:nvSpPr>
        <p:spPr>
          <a:xfrm>
            <a:off x="457200" y="1600200"/>
            <a:ext cx="8229600" cy="4953000"/>
          </a:xfrm>
        </p:spPr>
        <p:txBody>
          <a:bodyPr>
            <a:normAutofit fontScale="47500" lnSpcReduction="20000"/>
          </a:bodyPr>
          <a:lstStyle/>
          <a:p>
            <a:r>
              <a:rPr lang="en-US" dirty="0"/>
              <a:t>How does participation in public assistance programs (e.g. child care, WIC, Head Start, SNAP, TANF, Medicaid) in Virginia impact school readiness, school achievement, health, family cohesion, future employment, and wages? </a:t>
            </a:r>
          </a:p>
          <a:p>
            <a:r>
              <a:rPr lang="en-US" dirty="0"/>
              <a:t>What is the return on investment from public assistance programs in Virginia? Are there patterns that suggest different program delivery models that may yield greater effectiveness or cost savings?</a:t>
            </a:r>
          </a:p>
          <a:p>
            <a:r>
              <a:rPr lang="en-US" dirty="0"/>
              <a:t>What are the most critical health, safety, and community factors that contribute to children’s school readiness and school achievement? </a:t>
            </a:r>
          </a:p>
          <a:p>
            <a:r>
              <a:rPr lang="en-US" dirty="0"/>
              <a:t>What factors in the life of a foster care child have the greatest impact on school achievement and later mental, physical, and financial health?</a:t>
            </a:r>
          </a:p>
          <a:p>
            <a:r>
              <a:rPr lang="en-US" dirty="0"/>
              <a:t>How does investment in early childhood health and education impact future need for and cost of public assistance?</a:t>
            </a:r>
          </a:p>
          <a:p>
            <a:r>
              <a:rPr lang="en-US" dirty="0"/>
              <a:t>How many child care providers who participate in Virginia’s Child Care Provider Scholarship Program go on to obtain an associate or bachelor’s degree in early childhood?  </a:t>
            </a:r>
          </a:p>
          <a:p>
            <a:r>
              <a:rPr lang="en-US" dirty="0"/>
              <a:t>What factors contribute to the success of TANF (Temporary Assistance for Needy Families) recipients after leaving the program. In particular, are those participating in TANF work skills training programs employed and earning a living wage one or two years after completing the program? Which work skills programs have the greatest success rates</a:t>
            </a:r>
            <a:r>
              <a:rPr lang="en-US" dirty="0" smtClean="0"/>
              <a:t>?</a:t>
            </a:r>
            <a:endParaRPr lang="en-US" dirty="0"/>
          </a:p>
        </p:txBody>
      </p:sp>
    </p:spTree>
    <p:extLst>
      <p:ext uri="{BB962C8B-B14F-4D97-AF65-F5344CB8AC3E}">
        <p14:creationId xmlns:p14="http://schemas.microsoft.com/office/powerpoint/2010/main" val="13385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VDOE/SCHEV Data Insights</a:t>
            </a:r>
            <a:endParaRPr lang="en-US" dirty="0"/>
          </a:p>
        </p:txBody>
      </p:sp>
      <p:sp>
        <p:nvSpPr>
          <p:cNvPr id="3" name="Content Placeholder 2"/>
          <p:cNvSpPr>
            <a:spLocks noGrp="1"/>
          </p:cNvSpPr>
          <p:nvPr>
            <p:ph idx="1"/>
          </p:nvPr>
        </p:nvSpPr>
        <p:spPr/>
        <p:txBody>
          <a:bodyPr>
            <a:normAutofit lnSpcReduction="10000"/>
          </a:bodyPr>
          <a:lstStyle/>
          <a:p>
            <a:r>
              <a:rPr lang="en-US" dirty="0" smtClean="0"/>
              <a:t>Persistence and college graduation is linked to high school achievement</a:t>
            </a:r>
          </a:p>
          <a:p>
            <a:r>
              <a:rPr lang="en-US" dirty="0" smtClean="0"/>
              <a:t>CTE completers who earned Advanced Studies diplomas had the highest average wages three-months after graduating with a Bachelor’s degree</a:t>
            </a:r>
          </a:p>
          <a:p>
            <a:r>
              <a:rPr lang="en-US" dirty="0" smtClean="0"/>
              <a:t>We can predict students at risk of not being successful in school</a:t>
            </a:r>
            <a:endParaRPr lang="en-US" i="1" dirty="0" smtClean="0"/>
          </a:p>
          <a:p>
            <a:endParaRPr lang="en-US" dirty="0" smtClean="0"/>
          </a:p>
          <a:p>
            <a:endParaRPr lang="en-US" dirty="0" smtClean="0"/>
          </a:p>
          <a:p>
            <a:pPr>
              <a:buNone/>
            </a:pPr>
            <a:endParaRPr lang="en-US" dirty="0" smtClean="0"/>
          </a:p>
          <a:p>
            <a:pPr algn="ctr">
              <a:buNone/>
            </a:pPr>
            <a:endParaRPr lang="en-US" dirty="0"/>
          </a:p>
        </p:txBody>
      </p:sp>
      <p:sp>
        <p:nvSpPr>
          <p:cNvPr id="4" name="Slide Number Placeholder 3"/>
          <p:cNvSpPr>
            <a:spLocks noGrp="1"/>
          </p:cNvSpPr>
          <p:nvPr>
            <p:ph type="sldNum" sz="quarter" idx="12"/>
          </p:nvPr>
        </p:nvSpPr>
        <p:spPr/>
        <p:txBody>
          <a:bodyPr/>
          <a:lstStyle/>
          <a:p>
            <a:fld id="{387F2119-EBBA-4D46-9D9F-E3ABBF34F549}" type="slidenum">
              <a:rPr lang="en-US" smtClean="0"/>
              <a:pPr/>
              <a:t>7</a:t>
            </a:fld>
            <a:endParaRPr lang="en-US" dirty="0"/>
          </a:p>
        </p:txBody>
      </p:sp>
    </p:spTree>
    <p:extLst>
      <p:ext uri="{BB962C8B-B14F-4D97-AF65-F5344CB8AC3E}">
        <p14:creationId xmlns:p14="http://schemas.microsoft.com/office/powerpoint/2010/main" val="40883167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228600" y="0"/>
            <a:ext cx="8655015" cy="6701839"/>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Mid-Career Wage Outcomes</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457200" y="1218252"/>
            <a:ext cx="8305800" cy="546829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LDS">
      <a:majorFont>
        <a:latin typeface="Gotham Rounded Book"/>
        <a:ea typeface=""/>
        <a:cs typeface=""/>
      </a:majorFont>
      <a:minorFont>
        <a:latin typeface="Gotham Rounded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11122</TotalTime>
  <Words>469</Words>
  <Application>Microsoft Office PowerPoint</Application>
  <PresentationFormat>On-screen Show (4:3)</PresentationFormat>
  <Paragraphs>58</Paragraphs>
  <Slides>13</Slides>
  <Notes>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  Virginia Longitudinal Data System (VLDS)    </vt:lpstr>
      <vt:lpstr>Background</vt:lpstr>
      <vt:lpstr>Partners / Data Providers</vt:lpstr>
      <vt:lpstr>PowerPoint Presentation</vt:lpstr>
      <vt:lpstr>The Burning Questions</vt:lpstr>
      <vt:lpstr>DSS Burning Questions</vt:lpstr>
      <vt:lpstr>VDOE/SCHEV Data Insights</vt:lpstr>
      <vt:lpstr>PowerPoint Presentation</vt:lpstr>
      <vt:lpstr>Mid-Career Wage Outcomes</vt:lpstr>
      <vt:lpstr>Mid-Career Wage Outcomes</vt:lpstr>
      <vt:lpstr>State-Level Program Scorecard</vt:lpstr>
      <vt:lpstr>Institution Profiles</vt:lpstr>
      <vt:lpstr>Closing Comments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Ryan Brimmer</cp:lastModifiedBy>
  <cp:revision>865</cp:revision>
  <cp:lastPrinted>2014-11-10T19:46:20Z</cp:lastPrinted>
  <dcterms:created xsi:type="dcterms:W3CDTF">2013-05-28T17:09:05Z</dcterms:created>
  <dcterms:modified xsi:type="dcterms:W3CDTF">2014-11-10T19:46:59Z</dcterms:modified>
</cp:coreProperties>
</file>